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69" r:id="rId5"/>
    <p:sldId id="272" r:id="rId6"/>
    <p:sldId id="265" r:id="rId7"/>
    <p:sldId id="263" r:id="rId8"/>
    <p:sldId id="270" r:id="rId9"/>
    <p:sldId id="266" r:id="rId10"/>
    <p:sldId id="273" r:id="rId11"/>
    <p:sldId id="274" r:id="rId12"/>
    <p:sldId id="267" r:id="rId13"/>
    <p:sldId id="268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8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Comparison of Optical Flow Algorithms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Time (s)</c:v>
          </c:tx>
          <c:invertIfNegative val="0"/>
          <c:dLbls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Sheet4!$B$11:$D$11</c:f>
              <c:strCache>
                <c:ptCount val="3"/>
                <c:pt idx="0">
                  <c:v>Block Matching</c:v>
                </c:pt>
                <c:pt idx="1">
                  <c:v>Our Approach</c:v>
                </c:pt>
                <c:pt idx="2">
                  <c:v>Classic++</c:v>
                </c:pt>
              </c:strCache>
            </c:strRef>
          </c:cat>
          <c:val>
            <c:numRef>
              <c:f>Sheet4!$B$12:$D$12</c:f>
              <c:numCache>
                <c:formatCode>0.0</c:formatCode>
                <c:ptCount val="3"/>
                <c:pt idx="0" formatCode="0">
                  <c:v>23.0</c:v>
                </c:pt>
                <c:pt idx="1">
                  <c:v>100.0</c:v>
                </c:pt>
                <c:pt idx="2" formatCode="0">
                  <c:v>235.0</c:v>
                </c:pt>
              </c:numCache>
            </c:numRef>
          </c:val>
        </c:ser>
        <c:ser>
          <c:idx val="1"/>
          <c:order val="1"/>
          <c:tx>
            <c:v>AAE (deg)</c:v>
          </c:tx>
          <c:invertIfNegative val="0"/>
          <c:dLbls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Sheet4!$B$11:$D$11</c:f>
              <c:strCache>
                <c:ptCount val="3"/>
                <c:pt idx="0">
                  <c:v>Block Matching</c:v>
                </c:pt>
                <c:pt idx="1">
                  <c:v>Our Approach</c:v>
                </c:pt>
                <c:pt idx="2">
                  <c:v>Classic++</c:v>
                </c:pt>
              </c:strCache>
            </c:strRef>
          </c:cat>
          <c:val>
            <c:numRef>
              <c:f>Sheet4!$B$13:$D$13</c:f>
              <c:numCache>
                <c:formatCode>0.0</c:formatCode>
                <c:ptCount val="3"/>
                <c:pt idx="0" formatCode="0">
                  <c:v>10.9</c:v>
                </c:pt>
                <c:pt idx="1">
                  <c:v>9.2</c:v>
                </c:pt>
                <c:pt idx="2" formatCode="0">
                  <c:v>4.2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40946264"/>
        <c:axId val="2142045512"/>
      </c:barChart>
      <c:catAx>
        <c:axId val="214094626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2142045512"/>
        <c:crosses val="autoZero"/>
        <c:auto val="1"/>
        <c:lblAlgn val="ctr"/>
        <c:lblOffset val="100"/>
        <c:noMultiLvlLbl val="0"/>
      </c:catAx>
      <c:valAx>
        <c:axId val="2142045512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2140946264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0CED3-B6A2-7F40-AD51-EE284FE4B723}" type="datetimeFigureOut">
              <a:rPr lang="en-US" smtClean="0"/>
              <a:t>12/8/14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D5D4-3292-3A40-921D-BB18EB83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6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 2 angles</a:t>
            </a:r>
            <a:r>
              <a:rPr lang="en-US" baseline="0" dirty="0" smtClean="0"/>
              <a:t> video compression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9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r>
              <a:rPr lang="en-US" baseline="0" dirty="0" smtClean="0"/>
              <a:t> matching is not very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but nuggets (weighted median filter) we can take from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2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but nuggets (weighted median filter) we can take from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2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0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0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4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6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6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9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2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1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1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74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Optical Flow Estimation Using Block Matching with Weighted Median Filtering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95900"/>
            <a:ext cx="6400800" cy="1295400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Twan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Koolen</a:t>
            </a:r>
            <a:r>
              <a:rPr lang="en-US" dirty="0" smtClean="0">
                <a:solidFill>
                  <a:schemeClr val="tx1"/>
                </a:solidFill>
              </a:rPr>
              <a:t> and James Noraky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December 8, 2014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ca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5115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3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Results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724322"/>
              </p:ext>
            </p:extLst>
          </p:nvPr>
        </p:nvGraphicFramePr>
        <p:xfrm>
          <a:off x="457200" y="1536700"/>
          <a:ext cx="82296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7979"/>
                <a:gridCol w="1083055"/>
                <a:gridCol w="1083056"/>
                <a:gridCol w="1083055"/>
                <a:gridCol w="1084152"/>
                <a:gridCol w="1084151"/>
                <a:gridCol w="1084152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Block Matching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Our Method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Classic++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</a:rPr>
                        <a:t>Time (s)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</a:rPr>
                        <a:t>AAE (</a:t>
                      </a:r>
                      <a:r>
                        <a:rPr lang="en-US" sz="2000" b="1" u="none" strike="noStrike" dirty="0" err="1" smtClean="0">
                          <a:effectLst/>
                        </a:rPr>
                        <a:t>deg</a:t>
                      </a:r>
                      <a:r>
                        <a:rPr lang="en-US" sz="2000" b="1" u="none" strike="noStrike" dirty="0" smtClean="0">
                          <a:effectLst/>
                        </a:rPr>
                        <a:t>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</a:rPr>
                        <a:t>Time (s)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</a:rPr>
                        <a:t>AAE (</a:t>
                      </a:r>
                      <a:r>
                        <a:rPr lang="en-US" sz="2000" b="1" u="none" strike="noStrike" dirty="0" err="1" smtClean="0">
                          <a:effectLst/>
                        </a:rPr>
                        <a:t>deg</a:t>
                      </a:r>
                      <a:r>
                        <a:rPr lang="en-US" sz="2000" b="1" u="none" strike="noStrike" dirty="0" smtClean="0">
                          <a:effectLst/>
                        </a:rPr>
                        <a:t>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</a:rPr>
                        <a:t>Time (s)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</a:rPr>
                        <a:t>AAE (</a:t>
                      </a:r>
                      <a:r>
                        <a:rPr lang="en-US" sz="2000" b="1" u="none" strike="noStrike" dirty="0" err="1" smtClean="0">
                          <a:effectLst/>
                        </a:rPr>
                        <a:t>deg</a:t>
                      </a:r>
                      <a:r>
                        <a:rPr lang="en-US" sz="2000" b="1" u="none" strike="noStrike" dirty="0" smtClean="0">
                          <a:effectLst/>
                        </a:rPr>
                        <a:t>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Rubber Whale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Grove2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142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Dimetrodon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Hydrangea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Grove3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141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Venus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15.4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Average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85866" y="5276010"/>
            <a:ext cx="7539438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We achieve reasonable AAE using our approach while reducing the </a:t>
            </a:r>
            <a:r>
              <a:rPr lang="en-US" sz="2400" b="1" dirty="0" smtClean="0">
                <a:solidFill>
                  <a:schemeClr val="tx1"/>
                </a:solidFill>
              </a:rPr>
              <a:t>computation time by at least 2x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Results (</a:t>
            </a:r>
            <a:r>
              <a:rPr lang="en-US" b="1" dirty="0" err="1" smtClean="0">
                <a:solidFill>
                  <a:srgbClr val="0000FF"/>
                </a:solidFill>
              </a:rPr>
              <a:t>con’t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89150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405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Results (</a:t>
            </a:r>
            <a:r>
              <a:rPr lang="en-US" b="1" dirty="0" err="1" smtClean="0">
                <a:solidFill>
                  <a:srgbClr val="0000FF"/>
                </a:solidFill>
              </a:rPr>
              <a:t>con’t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8138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16081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16081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597066" y="5903820"/>
            <a:ext cx="6035634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TOP: Flow estimates obtained by our approach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BOTTOM: Ground truth </a:t>
            </a:r>
            <a:r>
              <a:rPr lang="en-US" sz="2400" dirty="0" smtClean="0">
                <a:solidFill>
                  <a:schemeClr val="tx1"/>
                </a:solidFill>
              </a:rPr>
              <a:t>flow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640138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117600" y="1207572"/>
            <a:ext cx="1449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/>
              <a:t>Dimetrodon</a:t>
            </a:r>
            <a:endParaRPr lang="en-US" sz="2000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900" y="36401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140200" y="1207572"/>
            <a:ext cx="10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Grove 2</a:t>
            </a:r>
            <a:endParaRPr lang="en-US" sz="20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36401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055213" y="1217583"/>
            <a:ext cx="10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Grove 3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401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Results (</a:t>
            </a:r>
            <a:r>
              <a:rPr lang="en-US" b="1" dirty="0" err="1" smtClean="0">
                <a:solidFill>
                  <a:srgbClr val="0000FF"/>
                </a:solidFill>
              </a:rPr>
              <a:t>con’t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1" y="1608138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1608138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597066" y="5903820"/>
            <a:ext cx="6035634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TOP: Flow estimates obtained by our approach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BOTTOM: Ground truth </a:t>
            </a:r>
            <a:r>
              <a:rPr lang="en-US" sz="2400" dirty="0" smtClean="0">
                <a:solidFill>
                  <a:schemeClr val="tx1"/>
                </a:solidFill>
              </a:rPr>
              <a:t>flow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1" y="3657600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286000" y="1207572"/>
            <a:ext cx="1313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Hydrangea</a:t>
            </a:r>
            <a:endParaRPr lang="en-US" sz="20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1" y="3657600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270500" y="1183244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Rubber Whale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4159280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Contributions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Faster than coarse-to-fine </a:t>
            </a:r>
            <a:r>
              <a:rPr lang="en-US" sz="2400" dirty="0" smtClean="0"/>
              <a:t>optimization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More accurate than block </a:t>
            </a:r>
            <a:r>
              <a:rPr lang="en-US" sz="2400" dirty="0" smtClean="0"/>
              <a:t>matching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Weighted median filtering not better than regular median in this dataset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243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1684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Modern optical flow algorithms (e.g. Classic++) are accurate but slow </a:t>
            </a:r>
          </a:p>
          <a:p>
            <a:pPr lvl="1"/>
            <a:r>
              <a:rPr lang="en-US" sz="2000" dirty="0" smtClean="0"/>
              <a:t>Optimization techniques like coarse-to-fine optimization, GNC optimization, etc. are </a:t>
            </a:r>
            <a:r>
              <a:rPr lang="en-US" sz="2000" dirty="0" smtClean="0"/>
              <a:t>slow</a:t>
            </a:r>
            <a:endParaRPr lang="en-US" sz="20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Block matching algorithms are fast but inaccurate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0766" y="5017282"/>
            <a:ext cx="7539438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u="sng" dirty="0" smtClean="0">
                <a:solidFill>
                  <a:schemeClr val="tx1"/>
                </a:solidFill>
              </a:rPr>
              <a:t>Compromise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smtClean="0">
                <a:solidFill>
                  <a:schemeClr val="tx1"/>
                </a:solidFill>
              </a:rPr>
              <a:t>a method that is faster than coarse-to-fine optimization but more accurate than block </a:t>
            </a:r>
            <a:r>
              <a:rPr lang="en-US" sz="2400" dirty="0" smtClean="0">
                <a:solidFill>
                  <a:schemeClr val="tx1"/>
                </a:solidFill>
              </a:rPr>
              <a:t>matching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4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Block Matching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5070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Block matching is used to find the motion of </a:t>
            </a:r>
            <a:r>
              <a:rPr lang="en-US" sz="2400" i="1" dirty="0" smtClean="0"/>
              <a:t>blocks of pixels </a:t>
            </a:r>
            <a:r>
              <a:rPr lang="en-US" sz="2400" dirty="0" smtClean="0"/>
              <a:t>across consecutive video frames</a:t>
            </a:r>
          </a:p>
          <a:p>
            <a:endParaRPr lang="en-US" sz="2400" dirty="0"/>
          </a:p>
          <a:p>
            <a:r>
              <a:rPr lang="en-US" sz="2400" dirty="0" smtClean="0"/>
              <a:t>Matching criteria include: Sum squared difference, Sum absolute difference, </a:t>
            </a:r>
            <a:r>
              <a:rPr lang="en-US" sz="2400" i="1" dirty="0" smtClean="0"/>
              <a:t>normalized correlation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7862" y="4362856"/>
            <a:ext cx="2024410" cy="123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2" y="4402319"/>
            <a:ext cx="713201" cy="116292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51063" y="4810234"/>
            <a:ext cx="2024410" cy="123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16368" y="4410124"/>
            <a:ext cx="1045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Frame 1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886774" y="5142250"/>
            <a:ext cx="1045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Frame 2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701759" y="4433009"/>
            <a:ext cx="240494" cy="2107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00485" y="4551592"/>
            <a:ext cx="508990" cy="51728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74469" y="4942785"/>
            <a:ext cx="42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??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4" name="Picture 43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0" y="4885324"/>
            <a:ext cx="713201" cy="1162925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3054673" y="5068875"/>
            <a:ext cx="537708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292355" y="4541403"/>
            <a:ext cx="2024410" cy="123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02" y="4616493"/>
            <a:ext cx="713201" cy="1162925"/>
          </a:xfrm>
          <a:prstGeom prst="rect">
            <a:avLst/>
          </a:prstGeom>
        </p:spPr>
      </p:pic>
      <p:pic>
        <p:nvPicPr>
          <p:cNvPr id="53" name="Picture 52" descr="WL00276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3" t="2639" b="79238"/>
          <a:stretch/>
        </p:blipFill>
        <p:spPr>
          <a:xfrm>
            <a:off x="3683014" y="4977110"/>
            <a:ext cx="392884" cy="210751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683014" y="4977111"/>
            <a:ext cx="240494" cy="2107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888298" y="4864873"/>
            <a:ext cx="415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Zapf Dingbats"/>
                <a:ea typeface="Zapf Dingbats"/>
                <a:cs typeface="Zapf Dingbats"/>
                <a:sym typeface="Zapf Dingbats"/>
              </a:rPr>
              <a:t>✪</a:t>
            </a:r>
            <a:endParaRPr lang="en-US" sz="2200" b="1" dirty="0"/>
          </a:p>
        </p:txBody>
      </p:sp>
      <p:sp>
        <p:nvSpPr>
          <p:cNvPr id="56" name="Rectangle 55"/>
          <p:cNvSpPr/>
          <p:nvPr/>
        </p:nvSpPr>
        <p:spPr>
          <a:xfrm>
            <a:off x="6986964" y="4523242"/>
            <a:ext cx="2024410" cy="123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11" y="4598332"/>
            <a:ext cx="713201" cy="1162925"/>
          </a:xfrm>
          <a:prstGeom prst="rect">
            <a:avLst/>
          </a:prstGeom>
          <a:ln>
            <a:noFill/>
          </a:ln>
        </p:spPr>
      </p:pic>
      <p:sp>
        <p:nvSpPr>
          <p:cNvPr id="58" name="Rectangle 57"/>
          <p:cNvSpPr/>
          <p:nvPr/>
        </p:nvSpPr>
        <p:spPr>
          <a:xfrm>
            <a:off x="7897728" y="4629022"/>
            <a:ext cx="240494" cy="2107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6392051" y="5068875"/>
            <a:ext cx="537708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997468" y="5779418"/>
            <a:ext cx="2774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Compute normalized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correlation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900956" y="5779418"/>
            <a:ext cx="3011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Find point that corresponds to maximum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0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Example Input Images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74" name="Picture 73" descr="frame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417638"/>
            <a:ext cx="4120081" cy="3090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5" name="Picture 74" descr="frame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03" y="1417639"/>
            <a:ext cx="4120081" cy="3090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548" y="48085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91648" y="5346701"/>
            <a:ext cx="1994452" cy="55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Ground truth: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911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Block Matching Example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00" y="1612746"/>
            <a:ext cx="3697356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885866" y="5326810"/>
            <a:ext cx="7539438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Block matching </a:t>
            </a:r>
            <a:r>
              <a:rPr lang="en-US" sz="2400" dirty="0">
                <a:solidFill>
                  <a:schemeClr val="tx1"/>
                </a:solidFill>
              </a:rPr>
              <a:t>o</a:t>
            </a:r>
            <a:r>
              <a:rPr lang="en-US" sz="2400" dirty="0" smtClean="0">
                <a:solidFill>
                  <a:schemeClr val="tx1"/>
                </a:solidFill>
              </a:rPr>
              <a:t>utput is noisy and requires additional processing. 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9552" y="4463990"/>
            <a:ext cx="2344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Raw Block Matching</a:t>
            </a:r>
            <a:endParaRPr lang="en-US" sz="2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44" y="1612746"/>
            <a:ext cx="3697356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056796" y="4463990"/>
            <a:ext cx="163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Ground Truth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823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Our Proposed Method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989892" y="3729125"/>
            <a:ext cx="1327124" cy="6979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Block Matching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764247" y="3729125"/>
            <a:ext cx="1327124" cy="6979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Median Filtering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748616" y="1417638"/>
            <a:ext cx="1327124" cy="6979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Warp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382720" y="3729126"/>
            <a:ext cx="1327124" cy="6979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Differential </a:t>
            </a:r>
            <a:r>
              <a:rPr lang="en-US" b="1" dirty="0" smtClean="0">
                <a:solidFill>
                  <a:schemeClr val="tx1"/>
                </a:solidFill>
              </a:rPr>
              <a:t>Method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4" name="Picture 73" descr="frame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51546"/>
            <a:ext cx="1567381" cy="1175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5" name="Picture 74" descr="frame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1" y="3526672"/>
            <a:ext cx="1567381" cy="1175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6" name="Straight Arrow Connector 75"/>
          <p:cNvCxnSpPr/>
          <p:nvPr/>
        </p:nvCxnSpPr>
        <p:spPr>
          <a:xfrm>
            <a:off x="2223171" y="4297423"/>
            <a:ext cx="766721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223171" y="3934937"/>
            <a:ext cx="766721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039692" y="3542721"/>
            <a:ext cx="95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Frame 2</a:t>
            </a:r>
            <a:endParaRPr 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2039692" y="4265137"/>
            <a:ext cx="95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Frame 1</a:t>
            </a:r>
            <a:endParaRPr lang="en-US" b="1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842" y="4613308"/>
            <a:ext cx="1589863" cy="117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759" y="2385233"/>
            <a:ext cx="1608513" cy="117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2" name="Straight Arrow Connector 81"/>
          <p:cNvCxnSpPr/>
          <p:nvPr/>
        </p:nvCxnSpPr>
        <p:spPr>
          <a:xfrm>
            <a:off x="4317016" y="4051890"/>
            <a:ext cx="4316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5371016" y="2115595"/>
            <a:ext cx="0" cy="161353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519582" y="1714500"/>
            <a:ext cx="7718" cy="186632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2527300" y="1727200"/>
            <a:ext cx="222131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6091371" y="1714500"/>
            <a:ext cx="878711" cy="127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6970082" y="1701800"/>
            <a:ext cx="0" cy="199281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527300" y="4613308"/>
            <a:ext cx="7718" cy="186632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519582" y="6479629"/>
            <a:ext cx="44505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6970082" y="4427083"/>
            <a:ext cx="0" cy="205254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5371016" y="2959100"/>
            <a:ext cx="2896684" cy="127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768" y="4727608"/>
            <a:ext cx="1589863" cy="117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3" name="Plus 92"/>
          <p:cNvSpPr/>
          <p:nvPr/>
        </p:nvSpPr>
        <p:spPr>
          <a:xfrm>
            <a:off x="8147050" y="3922827"/>
            <a:ext cx="241300" cy="240847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7715450" y="4051890"/>
            <a:ext cx="4316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8267700" y="2946400"/>
            <a:ext cx="0" cy="96372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8391853" y="4027166"/>
            <a:ext cx="57697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0"/>
          </p:cNvCxnSpPr>
          <p:nvPr/>
        </p:nvCxnSpPr>
        <p:spPr>
          <a:xfrm flipV="1">
            <a:off x="4514774" y="4051890"/>
            <a:ext cx="0" cy="561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81" idx="3"/>
          </p:cNvCxnSpPr>
          <p:nvPr/>
        </p:nvCxnSpPr>
        <p:spPr>
          <a:xfrm flipH="1">
            <a:off x="5121272" y="2971800"/>
            <a:ext cx="249744" cy="3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8652347" y="4027166"/>
            <a:ext cx="0" cy="675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7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Weighted Median Filter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7882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Smoothens rough optical flow estimate from block matching</a:t>
            </a:r>
          </a:p>
          <a:p>
            <a:r>
              <a:rPr lang="en-US" sz="2400" dirty="0" smtClean="0"/>
              <a:t>Higher weight for pixels in window </a:t>
            </a:r>
            <a:br>
              <a:rPr lang="en-US" sz="2400" dirty="0" smtClean="0"/>
            </a:br>
            <a:r>
              <a:rPr lang="en-US" sz="2400" dirty="0" smtClean="0"/>
              <a:t>that are:</a:t>
            </a:r>
          </a:p>
          <a:p>
            <a:pPr lvl="1"/>
            <a:r>
              <a:rPr lang="en-US" sz="2000" dirty="0" smtClean="0"/>
              <a:t>Close</a:t>
            </a:r>
          </a:p>
          <a:p>
            <a:pPr lvl="1"/>
            <a:r>
              <a:rPr lang="en-US" sz="2000" dirty="0" smtClean="0"/>
              <a:t>Similar in intensity/color</a:t>
            </a:r>
          </a:p>
          <a:p>
            <a:r>
              <a:rPr lang="en-US" sz="2400" dirty="0" smtClean="0"/>
              <a:t>Output: 50% weighted percentile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42" y="4583019"/>
            <a:ext cx="2627646" cy="1949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02" y="4583019"/>
            <a:ext cx="2650898" cy="1943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4038600" y="5555015"/>
            <a:ext cx="11049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969000" y="1896586"/>
            <a:ext cx="2765460" cy="2678627"/>
            <a:chOff x="6083300" y="1833086"/>
            <a:chExt cx="2765460" cy="2678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3300" y="1833086"/>
              <a:ext cx="2108200" cy="21209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86570" y="414238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47100" y="271208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14" name="Left Brace 13"/>
            <p:cNvSpPr/>
            <p:nvPr/>
          </p:nvSpPr>
          <p:spPr>
            <a:xfrm flipH="1">
              <a:off x="8166409" y="1980725"/>
              <a:ext cx="259662" cy="182562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/>
            <p:cNvSpPr/>
            <p:nvPr/>
          </p:nvSpPr>
          <p:spPr>
            <a:xfrm rot="5400000" flipH="1" flipV="1">
              <a:off x="7001857" y="3074476"/>
              <a:ext cx="267806" cy="188288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Differential </a:t>
            </a:r>
            <a:r>
              <a:rPr lang="en-US" b="1" dirty="0" smtClean="0">
                <a:solidFill>
                  <a:srgbClr val="0000FF"/>
                </a:solidFill>
              </a:rPr>
              <a:t>Method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Taken from Classic++, method similar to Horn-</a:t>
            </a:r>
            <a:r>
              <a:rPr lang="en-US" sz="2400" dirty="0" err="1" smtClean="0"/>
              <a:t>Schunk</a:t>
            </a:r>
            <a:endParaRPr lang="en-US" sz="2400" dirty="0" smtClean="0"/>
          </a:p>
          <a:p>
            <a:pPr lvl="1"/>
            <a:r>
              <a:rPr lang="en-US" sz="2000" dirty="0" smtClean="0"/>
              <a:t>Data term</a:t>
            </a:r>
          </a:p>
          <a:p>
            <a:pPr lvl="1"/>
            <a:r>
              <a:rPr lang="en-US" sz="2000" dirty="0" smtClean="0"/>
              <a:t>Smoothing </a:t>
            </a:r>
            <a:r>
              <a:rPr lang="en-US" sz="2000" dirty="0" smtClean="0"/>
              <a:t>term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Not good at large </a:t>
            </a:r>
            <a:r>
              <a:rPr lang="en-US" sz="2400" dirty="0" smtClean="0"/>
              <a:t>displacements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Fills in the details</a:t>
            </a:r>
          </a:p>
        </p:txBody>
      </p:sp>
    </p:spTree>
    <p:extLst>
      <p:ext uri="{BB962C8B-B14F-4D97-AF65-F5344CB8AC3E}">
        <p14:creationId xmlns:p14="http://schemas.microsoft.com/office/powerpoint/2010/main" val="410025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Evaluation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Used Middlebury Optical Flow Training Set (n</a:t>
            </a:r>
            <a:r>
              <a:rPr lang="en-US" sz="2400" dirty="0" smtClean="0"/>
              <a:t>=6)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Evaluated our proposed methods (with regular and weighted median filtering) and Classic++ against ground truth flow</a:t>
            </a:r>
          </a:p>
          <a:p>
            <a:endParaRPr lang="en-US" sz="2400" dirty="0"/>
          </a:p>
          <a:p>
            <a:r>
              <a:rPr lang="en-US" sz="2400" dirty="0" smtClean="0"/>
              <a:t>Evaluation Metrics </a:t>
            </a:r>
          </a:p>
          <a:p>
            <a:pPr lvl="1"/>
            <a:r>
              <a:rPr lang="en-US" sz="2000" dirty="0" smtClean="0"/>
              <a:t>Time (seconds)</a:t>
            </a:r>
          </a:p>
          <a:p>
            <a:pPr lvl="1"/>
            <a:r>
              <a:rPr lang="en-US" sz="2000" dirty="0" smtClean="0"/>
              <a:t>Average Angular Error (AAE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21124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485</Words>
  <Application>Microsoft Macintosh PowerPoint</Application>
  <PresentationFormat>On-screen Show (4:3)</PresentationFormat>
  <Paragraphs>155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Optical Flow Estimation Using Block Matching with Weighted Median Filtering</vt:lpstr>
      <vt:lpstr>Motivation</vt:lpstr>
      <vt:lpstr>Block Matching</vt:lpstr>
      <vt:lpstr>Example Input Images</vt:lpstr>
      <vt:lpstr>Block Matching Example</vt:lpstr>
      <vt:lpstr>Our Proposed Method</vt:lpstr>
      <vt:lpstr>Weighted Median Filter</vt:lpstr>
      <vt:lpstr>Differential Method</vt:lpstr>
      <vt:lpstr>Evaluation</vt:lpstr>
      <vt:lpstr>Results</vt:lpstr>
      <vt:lpstr>Results (con’t)</vt:lpstr>
      <vt:lpstr>Results (con’t)</vt:lpstr>
      <vt:lpstr>Results (con’t)</vt:lpstr>
      <vt:lpstr>Contributions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Noraky</dc:creator>
  <cp:lastModifiedBy>James Noraky</cp:lastModifiedBy>
  <cp:revision>57</cp:revision>
  <dcterms:created xsi:type="dcterms:W3CDTF">2014-12-06T19:42:08Z</dcterms:created>
  <dcterms:modified xsi:type="dcterms:W3CDTF">2014-12-08T06:48:50Z</dcterms:modified>
</cp:coreProperties>
</file>